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7" r:id="rId3"/>
    <p:sldId id="275" r:id="rId4"/>
    <p:sldId id="278" r:id="rId5"/>
    <p:sldId id="259" r:id="rId6"/>
    <p:sldId id="276" r:id="rId7"/>
    <p:sldId id="279" r:id="rId8"/>
    <p:sldId id="280" r:id="rId9"/>
    <p:sldId id="281" r:id="rId10"/>
    <p:sldId id="282" r:id="rId11"/>
    <p:sldId id="283" r:id="rId12"/>
    <p:sldId id="284" r:id="rId13"/>
    <p:sldId id="285"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2426" autoAdjust="0"/>
  </p:normalViewPr>
  <p:slideViewPr>
    <p:cSldViewPr snapToGrid="0">
      <p:cViewPr varScale="1">
        <p:scale>
          <a:sx n="52" d="100"/>
          <a:sy n="52" d="100"/>
        </p:scale>
        <p:origin x="14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7A3A-C184-4F9E-822C-F62CF371A5E4}" type="datetimeFigureOut">
              <a:rPr lang="nl-NL" smtClean="0"/>
              <a:t>3-7-2018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F70D4-9B8A-44AF-B911-8C286BFDB628}" type="slidenum">
              <a:rPr lang="nl-NL" smtClean="0"/>
              <a:t>‹nr.›</a:t>
            </a:fld>
            <a:endParaRPr lang="nl-NL"/>
          </a:p>
        </p:txBody>
      </p:sp>
    </p:spTree>
    <p:extLst>
      <p:ext uri="{BB962C8B-B14F-4D97-AF65-F5344CB8AC3E}">
        <p14:creationId xmlns:p14="http://schemas.microsoft.com/office/powerpoint/2010/main" val="283623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4</a:t>
            </a:fld>
            <a:endParaRPr lang="nl-NL"/>
          </a:p>
        </p:txBody>
      </p:sp>
    </p:spTree>
    <p:extLst>
      <p:ext uri="{BB962C8B-B14F-4D97-AF65-F5344CB8AC3E}">
        <p14:creationId xmlns:p14="http://schemas.microsoft.com/office/powerpoint/2010/main" val="283774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Standen: maatschappelijke groepen met hun</a:t>
            </a:r>
            <a:r>
              <a:rPr lang="nl-NL" baseline="0" dirty="0" smtClean="0"/>
              <a:t> eigen rechten en plichten. Standenmaatschappij: Iedere stand zijn eigen plicht. Geestelijken: grootgrondbezitters en baden voor het volk. Adel: sterk verbonden met de geestelijkheid en diende het volk te beschermen tegen vijanden. Burgers en boeren: grootste groep in de samenleving. Veelal rechteloze mensen die eigendom waren van de heer voor wie ze werkten. Daarnaast tot de 18</a:t>
            </a:r>
            <a:r>
              <a:rPr lang="nl-NL" baseline="30000" dirty="0" smtClean="0"/>
              <a:t>e</a:t>
            </a:r>
            <a:r>
              <a:rPr lang="nl-NL" baseline="0" dirty="0" smtClean="0"/>
              <a:t> eeuw politiek erg onrustig in West-Europa. Opstanden, oorlog en overheersing.    </a:t>
            </a:r>
          </a:p>
          <a:p>
            <a:r>
              <a:rPr lang="nl-NL" baseline="0" dirty="0" smtClean="0"/>
              <a:t>Vrijetijdsbesteding vooral voor elite binnen de samenleving. Voorstellingen, sport. Dagbesteding massa: gericht op overleven. Uitzonderingen: spelen van bordspelen, vieren van enkele feestdagen, gekoppeld aan de jaargetijden of religie. Samenkomen mensen, zingen, dansen en verhalen vertellen. </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6</a:t>
            </a:fld>
            <a:endParaRPr lang="nl-NL"/>
          </a:p>
        </p:txBody>
      </p:sp>
    </p:spTree>
    <p:extLst>
      <p:ext uri="{BB962C8B-B14F-4D97-AF65-F5344CB8AC3E}">
        <p14:creationId xmlns:p14="http://schemas.microsoft.com/office/powerpoint/2010/main" val="1186292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Politiek werd het rustiger.</a:t>
            </a:r>
            <a:r>
              <a:rPr lang="nl-NL" baseline="0" dirty="0" smtClean="0"/>
              <a:t> In Engeland begon de </a:t>
            </a:r>
            <a:r>
              <a:rPr lang="nl-NL" baseline="0" dirty="0" err="1" smtClean="0"/>
              <a:t>industriele</a:t>
            </a:r>
            <a:r>
              <a:rPr lang="nl-NL" baseline="0" dirty="0" smtClean="0"/>
              <a:t> revolutie. Stoommachine-&gt; geen mens of paardenkracht nodig. </a:t>
            </a:r>
          </a:p>
          <a:p>
            <a:r>
              <a:rPr lang="nl-NL" baseline="0" dirty="0" smtClean="0"/>
              <a:t>Groep arbeiders vormden nieuwe arbeidersklassen. 1</a:t>
            </a:r>
            <a:r>
              <a:rPr lang="nl-NL" baseline="30000" dirty="0" smtClean="0"/>
              <a:t>e</a:t>
            </a:r>
            <a:r>
              <a:rPr lang="nl-NL" baseline="0" dirty="0" smtClean="0"/>
              <a:t> instantie geen rechten, ondergeschikt aan hogere klasse, de burgerij. </a:t>
            </a:r>
          </a:p>
          <a:p>
            <a:r>
              <a:rPr lang="nl-NL" baseline="0" dirty="0" smtClean="0"/>
              <a:t>Hoewel de arbeidersklasse in armoede leefde, was er wel iets veranderd, niet meer 24/7 lijfeigene van de landheer. Fabrieksarbeider had vast aantal werkuren. De vrije tijd was geboren. </a:t>
            </a:r>
          </a:p>
          <a:p>
            <a:r>
              <a:rPr lang="nl-NL" baseline="0" dirty="0" smtClean="0"/>
              <a:t>Eerste </a:t>
            </a:r>
            <a:r>
              <a:rPr lang="nl-NL" baseline="0" dirty="0" err="1" smtClean="0"/>
              <a:t>vt</a:t>
            </a:r>
            <a:r>
              <a:rPr lang="nl-NL" baseline="0" dirty="0" smtClean="0"/>
              <a:t> besteding slechte invloed. Zedeloze gedrag een groot probleem. Groot deel van loon aan alcoholgebruik, gokken, prostitutie, etc. Bier werd weliswaar nog als een gezond product gezien. Beer house act uit 1830 gaf iedereen de mogelijkheid zijn eigen bierhuis te openen. </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7</a:t>
            </a:fld>
            <a:endParaRPr lang="nl-NL"/>
          </a:p>
        </p:txBody>
      </p:sp>
    </p:spTree>
    <p:extLst>
      <p:ext uri="{BB962C8B-B14F-4D97-AF65-F5344CB8AC3E}">
        <p14:creationId xmlns:p14="http://schemas.microsoft.com/office/powerpoint/2010/main" val="2833431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KNVB (voetbal) KNLTB (tennis) en KNAU (atletiek) worden rond</a:t>
            </a:r>
            <a:r>
              <a:rPr lang="nl-NL" baseline="0" dirty="0" smtClean="0"/>
              <a:t> 1900 opgericht. </a:t>
            </a:r>
          </a:p>
          <a:p>
            <a:r>
              <a:rPr lang="nl-NL" baseline="0" dirty="0" smtClean="0"/>
              <a:t>Arbeiders verenigen zich niet alleen op het gebied van arbeidersbewegingen maar ook op het gebied van sport en cultuur. Nederland was een verzuilde samenleving geworden na de WOI. Katholieken, protestanten, socialisten en liberalen. </a:t>
            </a:r>
          </a:p>
          <a:p>
            <a:r>
              <a:rPr lang="nl-NL" baseline="0" dirty="0" smtClean="0"/>
              <a:t>Arbeidswet: max 8 uur op een dag werken. Grote invloed op VT</a:t>
            </a:r>
          </a:p>
          <a:p>
            <a:r>
              <a:rPr lang="nl-NL" baseline="0" dirty="0" smtClean="0"/>
              <a:t>Nog lang niet altijd deugdelijke vormen van VT besteding.  Juiste keuzes waren vooral sport, cultuurparticipatie.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commerciële </a:t>
            </a:r>
            <a:r>
              <a:rPr lang="nl-NL" dirty="0" err="1" smtClean="0"/>
              <a:t>vt</a:t>
            </a:r>
            <a:r>
              <a:rPr lang="nl-NL" dirty="0" smtClean="0"/>
              <a:t> industrie: cinema`s, cafés, jazzclubs,</a:t>
            </a:r>
            <a:r>
              <a:rPr lang="nl-NL" baseline="0" dirty="0" smtClean="0"/>
              <a:t> kermissen en casino`s. volgens de overheid nutteloos.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8</a:t>
            </a:fld>
            <a:endParaRPr lang="nl-NL"/>
          </a:p>
        </p:txBody>
      </p:sp>
    </p:spTree>
    <p:extLst>
      <p:ext uri="{BB962C8B-B14F-4D97-AF65-F5344CB8AC3E}">
        <p14:creationId xmlns:p14="http://schemas.microsoft.com/office/powerpoint/2010/main" val="2374372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Hoewel de vraag naar arbeidskrachten in deze tijd erg groot was lukt het de arbeidersbewegingen in 1960 om de vrije zaterdag te bewerkstelligen.</a:t>
            </a:r>
            <a:r>
              <a:rPr lang="nl-NL" baseline="0" dirty="0" smtClean="0"/>
              <a:t> 5 dagen max 8 uur. Hele dag om </a:t>
            </a:r>
            <a:r>
              <a:rPr lang="nl-NL" baseline="0" dirty="0" err="1" smtClean="0"/>
              <a:t>vt</a:t>
            </a:r>
            <a:r>
              <a:rPr lang="nl-NL" baseline="0" dirty="0" smtClean="0"/>
              <a:t> besteding te doen. Vraag arbeid was hoog dus loon steeg, meer geld te besteden. Opkomst personenauto, ook buiten woonomgeving </a:t>
            </a:r>
            <a:r>
              <a:rPr lang="nl-NL" baseline="0" dirty="0" err="1" smtClean="0"/>
              <a:t>vt</a:t>
            </a:r>
            <a:r>
              <a:rPr lang="nl-NL" baseline="0" dirty="0" smtClean="0"/>
              <a:t> besteding. Introductie TV hele wereld te zien in de huiskamer. </a:t>
            </a:r>
          </a:p>
          <a:p>
            <a:r>
              <a:rPr lang="nl-NL" baseline="0" dirty="0" smtClean="0"/>
              <a:t>Flowerpowercultuur: persoonlijke vrijheid centraal</a:t>
            </a:r>
          </a:p>
          <a:p>
            <a:r>
              <a:rPr lang="nl-NL" dirty="0" smtClean="0"/>
              <a:t>Neoliberalisme: overheid houdt</a:t>
            </a:r>
            <a:r>
              <a:rPr lang="nl-NL" baseline="0" dirty="0" smtClean="0"/>
              <a:t> zich niet bezig met taken die ook door commerciële bedrijven uitgevoerd kunnen worden. Kunst en cultuurinstellingen privatiseren. </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9</a:t>
            </a:fld>
            <a:endParaRPr lang="nl-NL"/>
          </a:p>
        </p:txBody>
      </p:sp>
    </p:spTree>
    <p:extLst>
      <p:ext uri="{BB962C8B-B14F-4D97-AF65-F5344CB8AC3E}">
        <p14:creationId xmlns:p14="http://schemas.microsoft.com/office/powerpoint/2010/main" val="3935209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05832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411772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984214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778163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0047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72492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547485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0135362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98609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4606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4202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75431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1209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6796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26273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E42667C-F8E0-4054-9DB3-7EC57F01542D}" type="datetimeFigureOut">
              <a:rPr lang="nl-NL" smtClean="0"/>
              <a:t>3-7-2018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9495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E42667C-F8E0-4054-9DB3-7EC57F01542D}" type="datetimeFigureOut">
              <a:rPr lang="nl-NL" smtClean="0"/>
              <a:t>3-7-2018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6981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E42667C-F8E0-4054-9DB3-7EC57F01542D}" type="datetimeFigureOut">
              <a:rPr lang="nl-NL" smtClean="0"/>
              <a:t>3-7-2018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2824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E42667C-F8E0-4054-9DB3-7EC57F01542D}" type="datetimeFigureOut">
              <a:rPr lang="nl-NL" smtClean="0"/>
              <a:t>3-7-2018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871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3-7-2018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3733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3-7-2018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92345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2667C-F8E0-4054-9DB3-7EC57F01542D}" type="datetimeFigureOut">
              <a:rPr lang="nl-NL" smtClean="0"/>
              <a:t>3-7-2018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D1A36-609A-4F72-AD26-7202A32EC6D2}" type="slidenum">
              <a:rPr lang="nl-NL" smtClean="0"/>
              <a:t>‹nr.›</a:t>
            </a:fld>
            <a:endParaRPr lang="nl-NL"/>
          </a:p>
        </p:txBody>
      </p:sp>
    </p:spTree>
    <p:extLst>
      <p:ext uri="{BB962C8B-B14F-4D97-AF65-F5344CB8AC3E}">
        <p14:creationId xmlns:p14="http://schemas.microsoft.com/office/powerpoint/2010/main" val="208807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solidFill>
                  <a:prstClr val="black">
                    <a:tint val="75000"/>
                  </a:prstClr>
                </a:solidFill>
              </a:rPr>
              <a:pPr/>
              <a:t>3-7-2018</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164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9950"/>
            <a:ext cx="12192000" cy="789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hoek 4"/>
          <p:cNvSpPr/>
          <p:nvPr/>
        </p:nvSpPr>
        <p:spPr>
          <a:xfrm>
            <a:off x="1275009" y="1648497"/>
            <a:ext cx="9659154" cy="646331"/>
          </a:xfrm>
          <a:prstGeom prst="rect">
            <a:avLst/>
          </a:prstGeom>
        </p:spPr>
        <p:txBody>
          <a:bodyPr wrap="square">
            <a:spAutoFit/>
          </a:bodyPr>
          <a:lstStyle/>
          <a:p>
            <a:r>
              <a:rPr lang="nl-NL" sz="3600" dirty="0">
                <a:solidFill>
                  <a:prstClr val="black"/>
                </a:solidFill>
                <a:latin typeface="Arial" pitchFamily="34" charset="0"/>
                <a:cs typeface="Arial" pitchFamily="34" charset="0"/>
              </a:rPr>
              <a:t>Presentatie </a:t>
            </a:r>
            <a:r>
              <a:rPr lang="nl-NL" sz="3600" dirty="0" smtClean="0">
                <a:solidFill>
                  <a:prstClr val="black"/>
                </a:solidFill>
                <a:latin typeface="Arial" pitchFamily="34" charset="0"/>
                <a:cs typeface="Arial" pitchFamily="34" charset="0"/>
              </a:rPr>
              <a:t>Vrije tijd een luxeproduct</a:t>
            </a:r>
            <a:endParaRPr lang="nl-NL" sz="3600" dirty="0"/>
          </a:p>
        </p:txBody>
      </p:sp>
    </p:spTree>
    <p:extLst>
      <p:ext uri="{BB962C8B-B14F-4D97-AF65-F5344CB8AC3E}">
        <p14:creationId xmlns:p14="http://schemas.microsoft.com/office/powerpoint/2010/main" val="2222112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VT nu</a:t>
            </a:r>
            <a:endParaRPr lang="nl-NL" dirty="0"/>
          </a:p>
        </p:txBody>
      </p:sp>
      <p:sp>
        <p:nvSpPr>
          <p:cNvPr id="3" name="Tijdelijke aanduiding voor inhoud 2"/>
          <p:cNvSpPr>
            <a:spLocks noGrp="1"/>
          </p:cNvSpPr>
          <p:nvPr>
            <p:ph idx="1"/>
          </p:nvPr>
        </p:nvSpPr>
        <p:spPr/>
        <p:txBody>
          <a:bodyPr/>
          <a:lstStyle/>
          <a:p>
            <a:r>
              <a:rPr lang="nl-NL" dirty="0" smtClean="0"/>
              <a:t>VT wordt een state of mind en noemen we steeds vaker </a:t>
            </a:r>
            <a:r>
              <a:rPr lang="nl-NL" dirty="0" err="1" smtClean="0"/>
              <a:t>leisure</a:t>
            </a:r>
            <a:endParaRPr lang="nl-NL" dirty="0" smtClean="0"/>
          </a:p>
          <a:p>
            <a:r>
              <a:rPr lang="nl-NL" dirty="0" smtClean="0"/>
              <a:t>Vormgeven van leefstijl</a:t>
            </a:r>
          </a:p>
          <a:p>
            <a:r>
              <a:rPr lang="nl-NL" dirty="0" smtClean="0"/>
              <a:t>Steeds vaker werken we aan competenties die nodig zijn om succesvol in ons werk te kunnen zijn, en als we aan het werk zijn proberen we daar zo veel mogelijk persoonlijke voldoening uit te halen  </a:t>
            </a:r>
            <a:endParaRPr lang="nl-NL" dirty="0"/>
          </a:p>
        </p:txBody>
      </p:sp>
    </p:spTree>
    <p:extLst>
      <p:ext uri="{BB962C8B-B14F-4D97-AF65-F5344CB8AC3E}">
        <p14:creationId xmlns:p14="http://schemas.microsoft.com/office/powerpoint/2010/main" val="158791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Jouw </a:t>
            </a:r>
            <a:r>
              <a:rPr lang="nl-NL" dirty="0" err="1" smtClean="0"/>
              <a:t>vt</a:t>
            </a:r>
            <a:r>
              <a:rPr lang="nl-NL" dirty="0" smtClean="0"/>
              <a:t> besteding</a:t>
            </a:r>
            <a:endParaRPr lang="nl-NL" dirty="0"/>
          </a:p>
        </p:txBody>
      </p:sp>
      <p:sp>
        <p:nvSpPr>
          <p:cNvPr id="3" name="Tijdelijke aanduiding voor inhoud 2"/>
          <p:cNvSpPr>
            <a:spLocks noGrp="1"/>
          </p:cNvSpPr>
          <p:nvPr>
            <p:ph idx="1"/>
          </p:nvPr>
        </p:nvSpPr>
        <p:spPr/>
        <p:txBody>
          <a:bodyPr/>
          <a:lstStyle/>
          <a:p>
            <a:r>
              <a:rPr lang="nl-NL" dirty="0" smtClean="0"/>
              <a:t>Teken je leukste vrijetijdsbesteding ooit. </a:t>
            </a:r>
          </a:p>
          <a:p>
            <a:r>
              <a:rPr lang="nl-NL" dirty="0" smtClean="0"/>
              <a:t>Zorg dat je aan de hand van jouw tekening kan vertellen waarom het zo leuk was.</a:t>
            </a:r>
          </a:p>
          <a:p>
            <a:r>
              <a:rPr lang="nl-NL" dirty="0" smtClean="0"/>
              <a:t>Denk na over wat jouw tekening zegt over jouw leefstijl. </a:t>
            </a:r>
            <a:endParaRPr lang="nl-NL" dirty="0"/>
          </a:p>
        </p:txBody>
      </p:sp>
    </p:spTree>
    <p:extLst>
      <p:ext uri="{BB962C8B-B14F-4D97-AF65-F5344CB8AC3E}">
        <p14:creationId xmlns:p14="http://schemas.microsoft.com/office/powerpoint/2010/main" val="2773232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De ontstaansgeschiedenis beschrijven van </a:t>
            </a:r>
            <a:r>
              <a:rPr lang="nl-NL" dirty="0" err="1" smtClean="0"/>
              <a:t>vt</a:t>
            </a:r>
            <a:r>
              <a:rPr lang="nl-NL" dirty="0" smtClean="0"/>
              <a:t>.</a:t>
            </a:r>
          </a:p>
          <a:p>
            <a:r>
              <a:rPr lang="nl-NL" dirty="0" smtClean="0"/>
              <a:t>Beschrijven hoe men tegen de huidige </a:t>
            </a:r>
            <a:r>
              <a:rPr lang="nl-NL" dirty="0" err="1" smtClean="0"/>
              <a:t>vt</a:t>
            </a:r>
            <a:r>
              <a:rPr lang="nl-NL" dirty="0" smtClean="0"/>
              <a:t> aan kijkt. </a:t>
            </a:r>
            <a:endParaRPr lang="nl-NL" dirty="0" smtClean="0"/>
          </a:p>
          <a:p>
            <a:r>
              <a:rPr lang="nl-NL" dirty="0" smtClean="0"/>
              <a:t>Jouw vrijetijdsbesteding plaatsen binnen jouw leefstijl. </a:t>
            </a:r>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3857076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De ontstaansgeschiedenis beschrijven van </a:t>
            </a:r>
            <a:r>
              <a:rPr lang="nl-NL" dirty="0" err="1" smtClean="0"/>
              <a:t>vt</a:t>
            </a:r>
            <a:r>
              <a:rPr lang="nl-NL" dirty="0" smtClean="0"/>
              <a:t>.</a:t>
            </a:r>
          </a:p>
          <a:p>
            <a:r>
              <a:rPr lang="nl-NL" dirty="0" smtClean="0"/>
              <a:t>Beschrijven hoe men tegen de huidige </a:t>
            </a:r>
            <a:r>
              <a:rPr lang="nl-NL" dirty="0" err="1" smtClean="0"/>
              <a:t>vt</a:t>
            </a:r>
            <a:r>
              <a:rPr lang="nl-NL" dirty="0" smtClean="0"/>
              <a:t> aan kijkt. </a:t>
            </a:r>
            <a:endParaRPr lang="nl-NL" dirty="0" smtClean="0"/>
          </a:p>
          <a:p>
            <a:r>
              <a:rPr lang="nl-NL" dirty="0" smtClean="0"/>
              <a:t>Jouw vrijetijdsbesteding plaatsen binnen jouw leefstijl. </a:t>
            </a:r>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220292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les</a:t>
            </a:r>
            <a:endParaRPr lang="nl-NL" dirty="0"/>
          </a:p>
        </p:txBody>
      </p:sp>
      <p:sp>
        <p:nvSpPr>
          <p:cNvPr id="3" name="Tijdelijke aanduiding voor inhoud 2"/>
          <p:cNvSpPr>
            <a:spLocks noGrp="1"/>
          </p:cNvSpPr>
          <p:nvPr>
            <p:ph idx="1"/>
          </p:nvPr>
        </p:nvSpPr>
        <p:spPr/>
        <p:txBody>
          <a:bodyPr/>
          <a:lstStyle/>
          <a:p>
            <a:r>
              <a:rPr lang="nl-NL" dirty="0" smtClean="0"/>
              <a:t>Geschiedenis ontstaan </a:t>
            </a:r>
            <a:r>
              <a:rPr lang="nl-NL" dirty="0" err="1" smtClean="0"/>
              <a:t>vt</a:t>
            </a:r>
            <a:endParaRPr lang="nl-NL" dirty="0" smtClean="0"/>
          </a:p>
        </p:txBody>
      </p:sp>
    </p:spTree>
    <p:extLst>
      <p:ext uri="{BB962C8B-B14F-4D97-AF65-F5344CB8AC3E}">
        <p14:creationId xmlns:p14="http://schemas.microsoft.com/office/powerpoint/2010/main" val="119859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Vrije tijd</a:t>
            </a:r>
            <a:endParaRPr lang="nl-NL" dirty="0"/>
          </a:p>
        </p:txBody>
      </p:sp>
      <p:sp>
        <p:nvSpPr>
          <p:cNvPr id="3" name="Tijdelijke aanduiding voor inhoud 2"/>
          <p:cNvSpPr>
            <a:spLocks noGrp="1"/>
          </p:cNvSpPr>
          <p:nvPr>
            <p:ph idx="1"/>
          </p:nvPr>
        </p:nvSpPr>
        <p:spPr/>
        <p:txBody>
          <a:bodyPr/>
          <a:lstStyle/>
          <a:p>
            <a:r>
              <a:rPr lang="nl-NL" dirty="0" smtClean="0"/>
              <a:t>Sociaal fenomeen, verbonden met menselijk handelen.</a:t>
            </a:r>
          </a:p>
          <a:p>
            <a:r>
              <a:rPr lang="nl-NL" dirty="0" smtClean="0"/>
              <a:t>Begrijpen? Geschiedenis bestuderen.</a:t>
            </a:r>
          </a:p>
          <a:p>
            <a:endParaRPr lang="nl-NL" dirty="0" smtClean="0"/>
          </a:p>
          <a:p>
            <a:endParaRPr lang="nl-NL" dirty="0" smtClean="0"/>
          </a:p>
          <a:p>
            <a:endParaRPr lang="nl-NL" dirty="0"/>
          </a:p>
        </p:txBody>
      </p:sp>
    </p:spTree>
    <p:extLst>
      <p:ext uri="{BB962C8B-B14F-4D97-AF65-F5344CB8AC3E}">
        <p14:creationId xmlns:p14="http://schemas.microsoft.com/office/powerpoint/2010/main" val="1829230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9340890" cy="648072"/>
          </a:xfrm>
        </p:spPr>
        <p:txBody>
          <a:bodyPr/>
          <a:lstStyle/>
          <a:p>
            <a:r>
              <a:rPr lang="nl-NL" dirty="0" smtClean="0"/>
              <a:t>Geschiedenis vrije tijd</a:t>
            </a:r>
            <a:endParaRPr lang="nl-NL" dirty="0"/>
          </a:p>
        </p:txBody>
      </p:sp>
      <p:sp>
        <p:nvSpPr>
          <p:cNvPr id="3" name="Tijdelijke aanduiding voor inhoud 2"/>
          <p:cNvSpPr>
            <a:spLocks noGrp="1"/>
          </p:cNvSpPr>
          <p:nvPr>
            <p:ph idx="1"/>
          </p:nvPr>
        </p:nvSpPr>
        <p:spPr>
          <a:xfrm>
            <a:off x="2164703" y="1196753"/>
            <a:ext cx="9417698" cy="4929411"/>
          </a:xfrm>
        </p:spPr>
        <p:txBody>
          <a:bodyPr>
            <a:normAutofit/>
          </a:bodyPr>
          <a:lstStyle/>
          <a:p>
            <a:pPr marL="457200" lvl="1" indent="0">
              <a:buNone/>
            </a:pPr>
            <a:r>
              <a:rPr lang="nl-NL" sz="3200" dirty="0" smtClean="0"/>
              <a:t>Veel misvattingen</a:t>
            </a:r>
          </a:p>
          <a:p>
            <a:pPr lvl="1">
              <a:buFont typeface="Arial" panose="020B0604020202020204" pitchFamily="34" charset="0"/>
              <a:buChar char="•"/>
            </a:pPr>
            <a:r>
              <a:rPr lang="nl-NL" sz="3200" dirty="0" smtClean="0"/>
              <a:t>Men denkt dat vrije tijd van alle tijden is</a:t>
            </a:r>
          </a:p>
          <a:p>
            <a:pPr lvl="1">
              <a:buFont typeface="Arial" panose="020B0604020202020204" pitchFamily="34" charset="0"/>
              <a:buChar char="•"/>
            </a:pPr>
            <a:r>
              <a:rPr lang="nl-NL" sz="3200" dirty="0" smtClean="0"/>
              <a:t>Vrije tijd relatief jong begrip</a:t>
            </a:r>
          </a:p>
          <a:p>
            <a:pPr lvl="1">
              <a:buFont typeface="Arial" panose="020B0604020202020204" pitchFamily="34" charset="0"/>
              <a:buChar char="•"/>
            </a:pPr>
            <a:r>
              <a:rPr lang="nl-NL" sz="3200" dirty="0" smtClean="0"/>
              <a:t>Duurde tot de twintigste eeuw voordat de gewone westerse samenleving een besef van vrije tijd had.</a:t>
            </a:r>
          </a:p>
          <a:p>
            <a:pPr lvl="1">
              <a:buFont typeface="Arial" panose="020B0604020202020204" pitchFamily="34" charset="0"/>
              <a:buChar char="•"/>
            </a:pPr>
            <a:r>
              <a:rPr lang="nl-NL" sz="3200" dirty="0" smtClean="0"/>
              <a:t>Steeds meer vrije tijd -&gt; sinds jaren 70 aantal uren dat de gemiddelde Nederlander vrij is van verplichtingen gedaald. </a:t>
            </a:r>
            <a:endParaRPr lang="nl-NL" sz="3200" dirty="0"/>
          </a:p>
        </p:txBody>
      </p:sp>
    </p:spTree>
    <p:extLst>
      <p:ext uri="{BB962C8B-B14F-4D97-AF65-F5344CB8AC3E}">
        <p14:creationId xmlns:p14="http://schemas.microsoft.com/office/powerpoint/2010/main" val="305435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Vrije tijd tot circa 1850</a:t>
            </a:r>
            <a:endParaRPr lang="nl-NL" dirty="0"/>
          </a:p>
        </p:txBody>
      </p:sp>
      <p:sp>
        <p:nvSpPr>
          <p:cNvPr id="3" name="Tijdelijke aanduiding voor inhoud 2"/>
          <p:cNvSpPr>
            <a:spLocks noGrp="1"/>
          </p:cNvSpPr>
          <p:nvPr>
            <p:ph idx="1"/>
          </p:nvPr>
        </p:nvSpPr>
        <p:spPr/>
        <p:txBody>
          <a:bodyPr/>
          <a:lstStyle/>
          <a:p>
            <a:r>
              <a:rPr lang="nl-NL" dirty="0" smtClean="0"/>
              <a:t>Tot in de negentiende eeuw was de maatschappij zodanig georganiseerd dat het begrip vrije tijd niet of nauwelijks bekend. </a:t>
            </a:r>
          </a:p>
          <a:p>
            <a:r>
              <a:rPr lang="nl-NL" dirty="0" smtClean="0"/>
              <a:t>Late middeleeuwen samenleving verdeeld in standen: geestelijkheid</a:t>
            </a:r>
            <a:r>
              <a:rPr lang="nl-NL" dirty="0"/>
              <a:t>, de adel en de groep van burgers en boeren</a:t>
            </a:r>
            <a:r>
              <a:rPr lang="nl-NL" dirty="0" smtClean="0"/>
              <a:t>.</a:t>
            </a:r>
          </a:p>
          <a:p>
            <a:r>
              <a:rPr lang="nl-NL" dirty="0" smtClean="0"/>
              <a:t>Vrije tijd niet te vergelijken met het huidige begrip.</a:t>
            </a:r>
          </a:p>
          <a:p>
            <a:r>
              <a:rPr lang="nl-NL" dirty="0" smtClean="0"/>
              <a:t>Verschil met nu: vrije tijd geen vanzelfsprekendheid, niet te maken met consumptie. </a:t>
            </a:r>
            <a:endParaRPr lang="nl-NL" dirty="0"/>
          </a:p>
        </p:txBody>
      </p:sp>
      <p:pic>
        <p:nvPicPr>
          <p:cNvPr id="4" name="Picture 2" descr="Feodalisme en het hofstelsel in de middeleeuw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12" y="4295838"/>
            <a:ext cx="3035559" cy="2281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69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Vrije tijd 1850-1920</a:t>
            </a:r>
            <a:endParaRPr lang="nl-NL" dirty="0"/>
          </a:p>
        </p:txBody>
      </p:sp>
      <p:sp>
        <p:nvSpPr>
          <p:cNvPr id="3" name="Tijdelijke aanduiding voor inhoud 2"/>
          <p:cNvSpPr>
            <a:spLocks noGrp="1"/>
          </p:cNvSpPr>
          <p:nvPr>
            <p:ph idx="1"/>
          </p:nvPr>
        </p:nvSpPr>
        <p:spPr/>
        <p:txBody>
          <a:bodyPr/>
          <a:lstStyle/>
          <a:p>
            <a:r>
              <a:rPr lang="nl-NL" dirty="0" smtClean="0"/>
              <a:t>‘Ontdekking’ door de massa.</a:t>
            </a:r>
          </a:p>
          <a:p>
            <a:r>
              <a:rPr lang="nl-NL" dirty="0" smtClean="0"/>
              <a:t>Standenmaatschappij -&gt; klassenmaatschappij.</a:t>
            </a:r>
          </a:p>
          <a:p>
            <a:r>
              <a:rPr lang="nl-NL" dirty="0" smtClean="0"/>
              <a:t>Arbeiders vormen nieuwe arbeidersklasse.</a:t>
            </a:r>
          </a:p>
          <a:p>
            <a:r>
              <a:rPr lang="nl-NL" dirty="0" smtClean="0"/>
              <a:t>Vast aantal werkuren -&gt; vrije tijd. </a:t>
            </a:r>
          </a:p>
          <a:p>
            <a:endParaRPr lang="nl-NL" dirty="0" smtClean="0"/>
          </a:p>
          <a:p>
            <a:endParaRPr lang="nl-NL" dirty="0"/>
          </a:p>
        </p:txBody>
      </p:sp>
      <p:pic>
        <p:nvPicPr>
          <p:cNvPr id="3080" name="Picture 8" descr="Zilverschat van munten | Rijksmuseum van Oudhed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098" y="3661458"/>
            <a:ext cx="2399234" cy="247540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De industriÃ«le revolutie (Dut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654" y="3249764"/>
            <a:ext cx="4389924" cy="3298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78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Vrije tijd 1920 - 1990</a:t>
            </a:r>
            <a:endParaRPr lang="nl-NL" dirty="0"/>
          </a:p>
        </p:txBody>
      </p:sp>
      <p:sp>
        <p:nvSpPr>
          <p:cNvPr id="3" name="Tijdelijke aanduiding voor inhoud 2"/>
          <p:cNvSpPr>
            <a:spLocks noGrp="1"/>
          </p:cNvSpPr>
          <p:nvPr>
            <p:ph idx="1"/>
          </p:nvPr>
        </p:nvSpPr>
        <p:spPr/>
        <p:txBody>
          <a:bodyPr/>
          <a:lstStyle/>
          <a:p>
            <a:r>
              <a:rPr lang="nl-NL" dirty="0" smtClean="0"/>
              <a:t>Huidige VT ontstaat</a:t>
            </a:r>
          </a:p>
          <a:p>
            <a:r>
              <a:rPr lang="nl-NL" dirty="0" smtClean="0"/>
              <a:t>Eerste bioscoop in Rotterdam in 1903 </a:t>
            </a:r>
          </a:p>
          <a:p>
            <a:r>
              <a:rPr lang="nl-NL" dirty="0" smtClean="0"/>
              <a:t>Oproepverenigingen KRO en VARA opgericht</a:t>
            </a:r>
          </a:p>
          <a:p>
            <a:r>
              <a:rPr lang="nl-NL" dirty="0" smtClean="0"/>
              <a:t>1919 Arbeidswet aangenomen</a:t>
            </a:r>
          </a:p>
          <a:p>
            <a:r>
              <a:rPr lang="nl-NL" dirty="0" smtClean="0"/>
              <a:t>Overheid zal het als haar rol om </a:t>
            </a:r>
            <a:r>
              <a:rPr lang="nl-NL" dirty="0" err="1" smtClean="0"/>
              <a:t>vt</a:t>
            </a:r>
            <a:r>
              <a:rPr lang="nl-NL" dirty="0" smtClean="0"/>
              <a:t> besteding te leren</a:t>
            </a:r>
          </a:p>
          <a:p>
            <a:r>
              <a:rPr lang="nl-NL" dirty="0" smtClean="0"/>
              <a:t>Ook arbeidersverenigingen proberen hun leden op te voeden</a:t>
            </a:r>
          </a:p>
          <a:p>
            <a:r>
              <a:rPr lang="nl-NL" dirty="0" smtClean="0"/>
              <a:t>Vanaf jaren 20 langzaam commerciële </a:t>
            </a:r>
            <a:r>
              <a:rPr lang="nl-NL" dirty="0" err="1" smtClean="0"/>
              <a:t>vt</a:t>
            </a:r>
            <a:r>
              <a:rPr lang="nl-NL" dirty="0" smtClean="0"/>
              <a:t> industrie</a:t>
            </a:r>
            <a:endParaRPr lang="nl-NL" dirty="0"/>
          </a:p>
        </p:txBody>
      </p:sp>
    </p:spTree>
    <p:extLst>
      <p:ext uri="{BB962C8B-B14F-4D97-AF65-F5344CB8AC3E}">
        <p14:creationId xmlns:p14="http://schemas.microsoft.com/office/powerpoint/2010/main" val="402078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Vrije tijd 1920 - 1990</a:t>
            </a:r>
          </a:p>
        </p:txBody>
      </p:sp>
      <p:sp>
        <p:nvSpPr>
          <p:cNvPr id="3" name="Tijdelijke aanduiding voor inhoud 2"/>
          <p:cNvSpPr>
            <a:spLocks noGrp="1"/>
          </p:cNvSpPr>
          <p:nvPr>
            <p:ph idx="1"/>
          </p:nvPr>
        </p:nvSpPr>
        <p:spPr/>
        <p:txBody>
          <a:bodyPr/>
          <a:lstStyle/>
          <a:p>
            <a:r>
              <a:rPr lang="nl-NL" dirty="0" smtClean="0"/>
              <a:t>WOII</a:t>
            </a:r>
          </a:p>
          <a:p>
            <a:r>
              <a:rPr lang="nl-NL" dirty="0" smtClean="0"/>
              <a:t>Jaren 60 gastarbeiders</a:t>
            </a:r>
          </a:p>
          <a:p>
            <a:r>
              <a:rPr lang="nl-NL" dirty="0" smtClean="0"/>
              <a:t>Invoering vrije zaterdag in 1960</a:t>
            </a:r>
          </a:p>
          <a:p>
            <a:r>
              <a:rPr lang="nl-NL" dirty="0" smtClean="0"/>
              <a:t>Opvoedend karakter neemt af, overheid druk met verzorgingsstaat</a:t>
            </a:r>
          </a:p>
          <a:p>
            <a:r>
              <a:rPr lang="nl-NL" dirty="0" smtClean="0"/>
              <a:t>Keuzevrijheid neemt toe en flowerpowercultuur ontstaat</a:t>
            </a:r>
          </a:p>
          <a:p>
            <a:r>
              <a:rPr lang="nl-NL" dirty="0" smtClean="0"/>
              <a:t>Invloed kerk neemt af</a:t>
            </a:r>
          </a:p>
          <a:p>
            <a:r>
              <a:rPr lang="nl-NL" dirty="0" smtClean="0"/>
              <a:t>Jaren 80 economisch slecht en neoliberalisme wint terrein</a:t>
            </a:r>
          </a:p>
          <a:p>
            <a:endParaRPr lang="nl-NL" dirty="0"/>
          </a:p>
        </p:txBody>
      </p:sp>
      <p:pic>
        <p:nvPicPr>
          <p:cNvPr id="4" name="Afbeelding 3"/>
          <p:cNvPicPr>
            <a:picLocks noChangeAspect="1"/>
          </p:cNvPicPr>
          <p:nvPr/>
        </p:nvPicPr>
        <p:blipFill>
          <a:blip r:embed="rId3"/>
          <a:stretch>
            <a:fillRect/>
          </a:stretch>
        </p:blipFill>
        <p:spPr>
          <a:xfrm>
            <a:off x="8497231" y="359039"/>
            <a:ext cx="3419943" cy="2272194"/>
          </a:xfrm>
          <a:prstGeom prst="rect">
            <a:avLst/>
          </a:prstGeom>
        </p:spPr>
      </p:pic>
    </p:spTree>
    <p:extLst>
      <p:ext uri="{BB962C8B-B14F-4D97-AF65-F5344CB8AC3E}">
        <p14:creationId xmlns:p14="http://schemas.microsoft.com/office/powerpoint/2010/main" val="423314029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AE20EB-8B09-4B1B-958E-08EE99B8C4A5}"/>
</file>

<file path=customXml/itemProps2.xml><?xml version="1.0" encoding="utf-8"?>
<ds:datastoreItem xmlns:ds="http://schemas.openxmlformats.org/officeDocument/2006/customXml" ds:itemID="{62804615-4491-4886-BE0E-0516FF3FF28B}"/>
</file>

<file path=customXml/itemProps3.xml><?xml version="1.0" encoding="utf-8"?>
<ds:datastoreItem xmlns:ds="http://schemas.openxmlformats.org/officeDocument/2006/customXml" ds:itemID="{33332B6B-C742-4639-9E68-A3EA35F11653}"/>
</file>

<file path=docProps/app.xml><?xml version="1.0" encoding="utf-8"?>
<Properties xmlns="http://schemas.openxmlformats.org/officeDocument/2006/extended-properties" xmlns:vt="http://schemas.openxmlformats.org/officeDocument/2006/docPropsVTypes">
  <TotalTime>602</TotalTime>
  <Words>885</Words>
  <Application>Microsoft Office PowerPoint</Application>
  <PresentationFormat>Breedbeeld</PresentationFormat>
  <Paragraphs>78</Paragraphs>
  <Slides>12</Slides>
  <Notes>5</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12</vt:i4>
      </vt:variant>
    </vt:vector>
  </HeadingPairs>
  <TitlesOfParts>
    <vt:vector size="17" baseType="lpstr">
      <vt:lpstr>Arial</vt:lpstr>
      <vt:lpstr>Calibri</vt:lpstr>
      <vt:lpstr>Calibri Light</vt:lpstr>
      <vt:lpstr>Kantoorthema</vt:lpstr>
      <vt:lpstr>1_Kantoorthema</vt:lpstr>
      <vt:lpstr>PowerPoint-presentatie</vt:lpstr>
      <vt:lpstr>Leerdoel</vt:lpstr>
      <vt:lpstr>Inhoud les</vt:lpstr>
      <vt:lpstr>Vrije tijd</vt:lpstr>
      <vt:lpstr>Geschiedenis vrije tijd</vt:lpstr>
      <vt:lpstr>Vrije tijd tot circa 1850</vt:lpstr>
      <vt:lpstr>Vrije tijd 1850-1920</vt:lpstr>
      <vt:lpstr>Vrije tijd 1920 - 1990</vt:lpstr>
      <vt:lpstr>Vrije tijd 1920 - 1990</vt:lpstr>
      <vt:lpstr>VT nu</vt:lpstr>
      <vt:lpstr>Jouw vt besteding</vt:lpstr>
      <vt:lpstr>Leerdoel</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Kimberley Borm</cp:lastModifiedBy>
  <cp:revision>40</cp:revision>
  <dcterms:created xsi:type="dcterms:W3CDTF">2015-07-08T13:48:52Z</dcterms:created>
  <dcterms:modified xsi:type="dcterms:W3CDTF">2018-07-03T07:23:37Z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